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2" r:id="rId4"/>
    <p:sldId id="263" r:id="rId5"/>
    <p:sldId id="260" r:id="rId6"/>
    <p:sldId id="261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111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F4DBB-A1FA-4968-B0FA-432DBB6590CC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054C1-FF1F-4E12-B57E-ACCECBB8C3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226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F4DBB-A1FA-4968-B0FA-432DBB6590CC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054C1-FF1F-4E12-B57E-ACCECBB8C3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620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F4DBB-A1FA-4968-B0FA-432DBB6590CC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054C1-FF1F-4E12-B57E-ACCECBB8C3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4407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F4DBB-A1FA-4968-B0FA-432DBB6590CC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054C1-FF1F-4E12-B57E-ACCECBB8C3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3344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F4DBB-A1FA-4968-B0FA-432DBB6590CC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054C1-FF1F-4E12-B57E-ACCECBB8C3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823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F4DBB-A1FA-4968-B0FA-432DBB6590CC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054C1-FF1F-4E12-B57E-ACCECBB8C3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424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F4DBB-A1FA-4968-B0FA-432DBB6590CC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054C1-FF1F-4E12-B57E-ACCECBB8C3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8608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F4DBB-A1FA-4968-B0FA-432DBB6590CC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054C1-FF1F-4E12-B57E-ACCECBB8C3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523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F4DBB-A1FA-4968-B0FA-432DBB6590CC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054C1-FF1F-4E12-B57E-ACCECBB8C3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425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F4DBB-A1FA-4968-B0FA-432DBB6590CC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054C1-FF1F-4E12-B57E-ACCECBB8C3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6491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F4DBB-A1FA-4968-B0FA-432DBB6590CC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054C1-FF1F-4E12-B57E-ACCECBB8C3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745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F4DBB-A1FA-4968-B0FA-432DBB6590CC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054C1-FF1F-4E12-B57E-ACCECBB8C3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0910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5638"/>
            <a:ext cx="9150889" cy="6212362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43751" y="26336"/>
            <a:ext cx="8820737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>
                <a:solidFill>
                  <a:srgbClr val="1F497D">
                    <a:lumMod val="50000"/>
                  </a:srgbClr>
                </a:solidFill>
              </a:rPr>
              <a:t>The size of space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 Placeholder 16"/>
          <p:cNvSpPr txBox="1">
            <a:spLocks/>
          </p:cNvSpPr>
          <p:nvPr/>
        </p:nvSpPr>
        <p:spPr>
          <a:xfrm>
            <a:off x="457200" y="863126"/>
            <a:ext cx="8285163" cy="14758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Space is very, very big and hard to imagine.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dirty="0">
                <a:solidFill>
                  <a:srgbClr val="1F497D">
                    <a:lumMod val="50000"/>
                  </a:srgbClr>
                </a:solidFill>
              </a:rPr>
              <a:t>It is so big that an accurate picture of the Solar System does not fit into a book. 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dirty="0">
                <a:solidFill>
                  <a:srgbClr val="1F497D">
                    <a:lumMod val="50000"/>
                  </a:srgbClr>
                </a:solidFill>
              </a:rPr>
              <a:t>Pictures that we see of the Solar System are usually wrong.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849601" y="2338939"/>
            <a:ext cx="5430360" cy="3656419"/>
            <a:chOff x="1849601" y="2338939"/>
            <a:chExt cx="5430360" cy="3656419"/>
          </a:xfrm>
        </p:grpSpPr>
        <p:grpSp>
          <p:nvGrpSpPr>
            <p:cNvPr id="5" name="Group 4"/>
            <p:cNvGrpSpPr/>
            <p:nvPr/>
          </p:nvGrpSpPr>
          <p:grpSpPr>
            <a:xfrm>
              <a:off x="1870926" y="2338939"/>
              <a:ext cx="5409035" cy="3656419"/>
              <a:chOff x="1683879" y="1850186"/>
              <a:chExt cx="5813491" cy="3946041"/>
            </a:xfrm>
          </p:grpSpPr>
          <p:pic>
            <p:nvPicPr>
              <p:cNvPr id="6" name="Picture 5" descr="Screen Clippi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83879" y="1850186"/>
                <a:ext cx="5813491" cy="3946041"/>
              </a:xfrm>
              <a:prstGeom prst="rect">
                <a:avLst/>
              </a:prstGeom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4245686" y="3423252"/>
                <a:ext cx="607789" cy="398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chemeClr val="bg1"/>
                    </a:solidFill>
                  </a:rPr>
                  <a:t>Sun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3485334" y="3999251"/>
                <a:ext cx="10823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chemeClr val="bg1"/>
                    </a:solidFill>
                  </a:rPr>
                  <a:t>Mercury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4995720" y="4258068"/>
                <a:ext cx="10823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chemeClr val="bg1"/>
                    </a:solidFill>
                  </a:rPr>
                  <a:t>Earth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6256510" y="3132592"/>
                <a:ext cx="8806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chemeClr val="bg1"/>
                    </a:solidFill>
                  </a:rPr>
                  <a:t>Mars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5213693" y="3607917"/>
                <a:ext cx="8806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chemeClr val="bg1"/>
                    </a:solidFill>
                  </a:rPr>
                  <a:t>Venus</a:t>
                </a: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1849601" y="5626026"/>
              <a:ext cx="54090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bg1">
                      <a:lumMod val="75000"/>
                    </a:schemeClr>
                  </a:solidFill>
                </a:rPr>
                <a:t>The scale on this picture is wrong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4886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4" y="645638"/>
            <a:ext cx="9150889" cy="6212362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43751" y="26336"/>
            <a:ext cx="8820737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>
              <a:defRPr/>
            </a:pPr>
            <a:r>
              <a:rPr lang="en-US" dirty="0">
                <a:solidFill>
                  <a:srgbClr val="1F497D">
                    <a:lumMod val="50000"/>
                  </a:srgbClr>
                </a:solidFill>
              </a:rPr>
              <a:t>The size of space</a:t>
            </a:r>
            <a:endParaRPr lang="en-GB" sz="2400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 rot="5400000">
            <a:off x="4241432" y="840932"/>
            <a:ext cx="2880000" cy="2880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 prstMaterial="matte">
            <a:bevelT w="1778000" h="1778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 rot="5400000">
            <a:off x="179729" y="1960185"/>
            <a:ext cx="4320000" cy="4320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 prstMaterial="matte">
            <a:bevelT w="2540000" h="2540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 rot="5400000">
            <a:off x="8554309" y="992726"/>
            <a:ext cx="179334" cy="180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 prstMaterial="matte">
            <a:bevelT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 rot="5400000">
            <a:off x="7283419" y="1053357"/>
            <a:ext cx="784800" cy="7848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 prstMaterial="matte">
            <a:bevelT w="228600" h="228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 rot="1498078">
            <a:off x="6035900" y="3393456"/>
            <a:ext cx="2880000" cy="28800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 prstMaterial="matte">
            <a:bevelT w="1524000" h="152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41977" y="2317079"/>
            <a:ext cx="502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175444" y="741386"/>
            <a:ext cx="387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936495" y="993059"/>
            <a:ext cx="502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169871" y="1053357"/>
            <a:ext cx="502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03082" y="5800192"/>
            <a:ext cx="1113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Earth</a:t>
            </a:r>
          </a:p>
        </p:txBody>
      </p:sp>
      <p:sp>
        <p:nvSpPr>
          <p:cNvPr id="23" name="Text Placeholder 16"/>
          <p:cNvSpPr txBox="1">
            <a:spLocks/>
          </p:cNvSpPr>
          <p:nvPr/>
        </p:nvSpPr>
        <p:spPr>
          <a:xfrm>
            <a:off x="190407" y="881213"/>
            <a:ext cx="3808498" cy="8533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</a:t>
            </a:r>
            <a:r>
              <a:rPr lang="en-US" dirty="0"/>
              <a:t>How big is the Moon</a:t>
            </a:r>
          </a:p>
          <a:p>
            <a:r>
              <a:rPr lang="en-US" dirty="0"/>
              <a:t>   compared to the Earth?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8100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5638"/>
            <a:ext cx="9150889" cy="6212362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0" y="1371770"/>
            <a:ext cx="9144000" cy="30097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43751" y="26336"/>
            <a:ext cx="8820737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>
              <a:defRPr/>
            </a:pPr>
            <a:r>
              <a:rPr lang="en-US" dirty="0">
                <a:solidFill>
                  <a:srgbClr val="1F497D">
                    <a:lumMod val="50000"/>
                  </a:srgbClr>
                </a:solidFill>
              </a:rPr>
              <a:t>The size of space</a:t>
            </a:r>
            <a:endParaRPr lang="en-GB" sz="2400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12" name="Text Placeholder 16"/>
          <p:cNvSpPr txBox="1">
            <a:spLocks/>
          </p:cNvSpPr>
          <p:nvPr/>
        </p:nvSpPr>
        <p:spPr>
          <a:xfrm>
            <a:off x="190407" y="881213"/>
            <a:ext cx="5381718" cy="4472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How far is the Moon</a:t>
            </a:r>
            <a:r>
              <a:rPr kumimoji="0" lang="en-US" b="0" i="0" u="none" strike="noStrike" kern="1200" cap="none" spc="0" normalizeH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from the Earth?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41598" y="2029112"/>
            <a:ext cx="502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3072" y="2029113"/>
            <a:ext cx="387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</a:p>
        </p:txBody>
      </p:sp>
      <p:sp>
        <p:nvSpPr>
          <p:cNvPr id="31" name="TextBox 30"/>
          <p:cNvSpPr txBox="1"/>
          <p:nvPr/>
        </p:nvSpPr>
        <p:spPr>
          <a:xfrm rot="16200000">
            <a:off x="-174534" y="3224919"/>
            <a:ext cx="7797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Earth</a:t>
            </a:r>
            <a:endParaRPr lang="en-GB" sz="11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05833" y="2030316"/>
            <a:ext cx="387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910192" y="2029113"/>
            <a:ext cx="387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</a:t>
            </a:r>
          </a:p>
        </p:txBody>
      </p:sp>
      <p:sp>
        <p:nvSpPr>
          <p:cNvPr id="20" name="Oval 19"/>
          <p:cNvSpPr/>
          <p:nvPr/>
        </p:nvSpPr>
        <p:spPr>
          <a:xfrm rot="5400000">
            <a:off x="68845" y="2673992"/>
            <a:ext cx="288000" cy="288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 prstMaterial="matte">
            <a:bevelT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 rot="5400000">
            <a:off x="677255" y="2772221"/>
            <a:ext cx="79200" cy="792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 prstMaterial="matte">
            <a:bevelT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 rot="5400000">
            <a:off x="8863645" y="2772221"/>
            <a:ext cx="79200" cy="792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 prstMaterial="matte">
            <a:bevelT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 rot="5400000">
            <a:off x="2064375" y="2772221"/>
            <a:ext cx="79200" cy="792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 prstMaterial="matte">
            <a:bevelT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 rot="5400000">
            <a:off x="5160016" y="2772221"/>
            <a:ext cx="79200" cy="792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 prstMaterial="matte">
            <a:bevelT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 rot="16200000">
            <a:off x="326981" y="3224919"/>
            <a:ext cx="7797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Moon</a:t>
            </a:r>
            <a:endParaRPr lang="en-GB" sz="11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911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5638"/>
            <a:ext cx="9150889" cy="621236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17881" y="1371770"/>
            <a:ext cx="9144000" cy="30097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43751" y="26336"/>
            <a:ext cx="8820737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>
              <a:defRPr/>
            </a:pPr>
            <a:r>
              <a:rPr lang="en-US" dirty="0">
                <a:solidFill>
                  <a:srgbClr val="1F497D">
                    <a:lumMod val="50000"/>
                  </a:srgbClr>
                </a:solidFill>
              </a:rPr>
              <a:t>The size of space</a:t>
            </a:r>
            <a:endParaRPr lang="en-GB" sz="2400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12" name="Text Placeholder 16"/>
          <p:cNvSpPr txBox="1">
            <a:spLocks/>
          </p:cNvSpPr>
          <p:nvPr/>
        </p:nvSpPr>
        <p:spPr>
          <a:xfrm>
            <a:off x="190407" y="881213"/>
            <a:ext cx="5381718" cy="4472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Earth and Moon drawn</a:t>
            </a:r>
            <a:r>
              <a:rPr kumimoji="0" lang="en-US" b="0" i="0" u="none" strike="noStrike" kern="1200" cap="none" spc="0" normalizeH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scale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 rot="16200000">
            <a:off x="-174534" y="3224919"/>
            <a:ext cx="7797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Earth</a:t>
            </a:r>
            <a:endParaRPr lang="en-GB" sz="11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 rot="5400000">
            <a:off x="68845" y="2673992"/>
            <a:ext cx="288000" cy="288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 prstMaterial="matte">
            <a:bevelT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 rot="5400000">
            <a:off x="8863645" y="2772221"/>
            <a:ext cx="79200" cy="792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 prstMaterial="matte">
            <a:bevelT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 rot="16200000">
            <a:off x="8502925" y="3182590"/>
            <a:ext cx="7797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Moon</a:t>
            </a:r>
            <a:endParaRPr lang="en-GB" sz="11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5638"/>
            <a:ext cx="9150889" cy="6212362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43751" y="26336"/>
            <a:ext cx="8820737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>
              <a:defRPr/>
            </a:pPr>
            <a:r>
              <a:rPr lang="en-US" dirty="0">
                <a:solidFill>
                  <a:srgbClr val="1F497D">
                    <a:lumMod val="50000"/>
                  </a:srgbClr>
                </a:solidFill>
              </a:rPr>
              <a:t>The size of space</a:t>
            </a:r>
            <a:endParaRPr lang="en-GB" sz="2400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 rot="5400000">
            <a:off x="4287986" y="763507"/>
            <a:ext cx="2880000" cy="2880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 prstMaterial="matte">
            <a:bevelT w="1778000" h="1778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 rot="5400000">
            <a:off x="7305660" y="4769877"/>
            <a:ext cx="179334" cy="180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 prstMaterial="matte">
            <a:bevelT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 rot="5400000">
            <a:off x="6458435" y="3686809"/>
            <a:ext cx="784800" cy="7848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 prstMaterial="matte">
            <a:bevelT w="228600" h="228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7402013" y="5062451"/>
            <a:ext cx="502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926795" y="4518537"/>
            <a:ext cx="387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11511" y="3626511"/>
            <a:ext cx="502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073042" y="961526"/>
            <a:ext cx="502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90407" y="1968651"/>
            <a:ext cx="1113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Sun</a:t>
            </a:r>
          </a:p>
        </p:txBody>
      </p:sp>
      <p:sp>
        <p:nvSpPr>
          <p:cNvPr id="24" name="Oval 23"/>
          <p:cNvSpPr/>
          <p:nvPr/>
        </p:nvSpPr>
        <p:spPr>
          <a:xfrm>
            <a:off x="190407" y="1968651"/>
            <a:ext cx="4320000" cy="4320000"/>
          </a:xfrm>
          <a:prstGeom prst="ellipse">
            <a:avLst/>
          </a:prstGeom>
          <a:solidFill>
            <a:srgbClr val="FFFF99"/>
          </a:solidFill>
          <a:ln>
            <a:noFill/>
          </a:ln>
          <a:scene3d>
            <a:camera prst="orthographicFront"/>
            <a:lightRig rig="threePt" dir="t"/>
          </a:scene3d>
          <a:sp3d>
            <a:bevelT w="1778000" h="1778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 rot="1498078">
            <a:off x="7815527" y="5413714"/>
            <a:ext cx="39600" cy="396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 prstMaterial="matte">
            <a:bevelT w="1524000" h="152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 Placeholder 16"/>
          <p:cNvSpPr txBox="1">
            <a:spLocks/>
          </p:cNvSpPr>
          <p:nvPr/>
        </p:nvSpPr>
        <p:spPr>
          <a:xfrm>
            <a:off x="190407" y="881213"/>
            <a:ext cx="3808498" cy="8533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</a:t>
            </a:r>
            <a:r>
              <a:rPr lang="en-US" dirty="0"/>
              <a:t>How big is the Earth</a:t>
            </a:r>
          </a:p>
          <a:p>
            <a:r>
              <a:rPr lang="en-US" dirty="0"/>
              <a:t>   compared to the Sun?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4525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889" y="644665"/>
            <a:ext cx="9150889" cy="6212362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-22574" y="1381460"/>
            <a:ext cx="9144000" cy="45432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43751" y="26336"/>
            <a:ext cx="8820737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>
              <a:defRPr/>
            </a:pPr>
            <a:r>
              <a:rPr lang="en-US" dirty="0">
                <a:solidFill>
                  <a:srgbClr val="1F497D">
                    <a:lumMod val="50000"/>
                  </a:srgbClr>
                </a:solidFill>
              </a:rPr>
              <a:t>The size of space</a:t>
            </a:r>
            <a:endParaRPr lang="en-GB" sz="2400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12" name="Text Placeholder 16"/>
          <p:cNvSpPr txBox="1">
            <a:spLocks/>
          </p:cNvSpPr>
          <p:nvPr/>
        </p:nvSpPr>
        <p:spPr>
          <a:xfrm>
            <a:off x="190407" y="881213"/>
            <a:ext cx="4726650" cy="4472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4. How far is the Earth</a:t>
            </a:r>
            <a:r>
              <a:rPr kumimoji="0" lang="en-US" b="0" i="0" u="none" strike="noStrike" kern="1200" cap="none" spc="0" normalizeH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from the Sun?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 rot="5400000">
            <a:off x="5014354" y="3750846"/>
            <a:ext cx="36000" cy="36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 prstMaterial="matte">
            <a:bevelT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6807946" y="4074848"/>
            <a:ext cx="502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66561" y="3191423"/>
            <a:ext cx="387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80946" y="5124179"/>
            <a:ext cx="11139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Sun</a:t>
            </a:r>
          </a:p>
        </p:txBody>
      </p:sp>
      <p:sp>
        <p:nvSpPr>
          <p:cNvPr id="29" name="Oval 28"/>
          <p:cNvSpPr/>
          <p:nvPr/>
        </p:nvSpPr>
        <p:spPr>
          <a:xfrm rot="5400000">
            <a:off x="8340428" y="3751504"/>
            <a:ext cx="36000" cy="36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 prstMaterial="matte">
            <a:bevelT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2370470" y="3905571"/>
            <a:ext cx="7797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Earth</a:t>
            </a:r>
            <a:endParaRPr lang="en-GB" sz="11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2" name="Oval 31"/>
          <p:cNvSpPr/>
          <p:nvPr/>
        </p:nvSpPr>
        <p:spPr>
          <a:xfrm rot="5400000">
            <a:off x="2760345" y="3733819"/>
            <a:ext cx="36000" cy="36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 prstMaterial="matte">
            <a:bevelT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ight Arrow 1"/>
          <p:cNvSpPr/>
          <p:nvPr/>
        </p:nvSpPr>
        <p:spPr>
          <a:xfrm>
            <a:off x="6264869" y="4389883"/>
            <a:ext cx="2679312" cy="548852"/>
          </a:xfrm>
          <a:prstGeom prst="rightArrow">
            <a:avLst>
              <a:gd name="adj1" fmla="val 53370"/>
              <a:gd name="adj2" fmla="val 50000"/>
            </a:avLst>
          </a:prstGeom>
          <a:scene3d>
            <a:camera prst="orthographicFront">
              <a:rot lat="0" lon="0" rev="66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forty-two whiteboards away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164645" y="3191423"/>
            <a:ext cx="387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843175" y="3191423"/>
            <a:ext cx="387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l="49994" r="-606"/>
          <a:stretch/>
        </p:blipFill>
        <p:spPr>
          <a:xfrm>
            <a:off x="-22574" y="1955129"/>
            <a:ext cx="1836000" cy="362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32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889" y="644665"/>
            <a:ext cx="9150889" cy="6212362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43751" y="26336"/>
            <a:ext cx="8820737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>
              <a:defRPr/>
            </a:pPr>
            <a:r>
              <a:rPr lang="en-US" dirty="0">
                <a:solidFill>
                  <a:srgbClr val="1F497D">
                    <a:lumMod val="50000"/>
                  </a:srgbClr>
                </a:solidFill>
              </a:rPr>
              <a:t>The size of space</a:t>
            </a:r>
            <a:endParaRPr lang="en-GB" sz="2400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12" name="Text Placeholder 16"/>
          <p:cNvSpPr txBox="1">
            <a:spLocks/>
          </p:cNvSpPr>
          <p:nvPr/>
        </p:nvSpPr>
        <p:spPr>
          <a:xfrm>
            <a:off x="190406" y="881213"/>
            <a:ext cx="5037201" cy="4472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Sun,</a:t>
            </a:r>
            <a:r>
              <a:rPr kumimoji="0" lang="en-US" b="0" i="0" u="none" strike="noStrike" kern="1200" cap="none" spc="0" normalizeH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Earth and </a:t>
            </a:r>
            <a:r>
              <a:rPr lang="en-US" dirty="0">
                <a:solidFill>
                  <a:srgbClr val="1F497D">
                    <a:lumMod val="50000"/>
                  </a:srgbClr>
                </a:solidFill>
              </a:rPr>
              <a:t>Moon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drawn to scale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80946" y="5124179"/>
            <a:ext cx="11139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Sun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-22574" y="1432962"/>
            <a:ext cx="9930329" cy="4543255"/>
            <a:chOff x="-22574" y="1432962"/>
            <a:chExt cx="9930329" cy="4543255"/>
          </a:xfrm>
        </p:grpSpPr>
        <p:sp>
          <p:nvSpPr>
            <p:cNvPr id="20" name="Rectangle 19"/>
            <p:cNvSpPr/>
            <p:nvPr/>
          </p:nvSpPr>
          <p:spPr>
            <a:xfrm>
              <a:off x="0" y="1432962"/>
              <a:ext cx="9166574" cy="454325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3"/>
            <a:srcRect l="49994" r="-606"/>
            <a:stretch/>
          </p:blipFill>
          <p:spPr>
            <a:xfrm>
              <a:off x="-22574" y="1955129"/>
              <a:ext cx="1836000" cy="3627434"/>
            </a:xfrm>
            <a:prstGeom prst="rect">
              <a:avLst/>
            </a:prstGeom>
          </p:spPr>
        </p:pic>
        <p:grpSp>
          <p:nvGrpSpPr>
            <p:cNvPr id="15" name="Group 14"/>
            <p:cNvGrpSpPr/>
            <p:nvPr/>
          </p:nvGrpSpPr>
          <p:grpSpPr>
            <a:xfrm>
              <a:off x="5769205" y="2700404"/>
              <a:ext cx="4138550" cy="2366088"/>
              <a:chOff x="5769205" y="2700404"/>
              <a:chExt cx="4138550" cy="2366088"/>
            </a:xfrm>
          </p:grpSpPr>
          <p:sp>
            <p:nvSpPr>
              <p:cNvPr id="31" name="TextBox 30"/>
              <p:cNvSpPr txBox="1"/>
              <p:nvPr/>
            </p:nvSpPr>
            <p:spPr>
              <a:xfrm>
                <a:off x="6703454" y="3704590"/>
                <a:ext cx="77974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Earth</a:t>
                </a:r>
                <a:endParaRPr lang="en-GB" sz="1100" i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6993604" y="2700404"/>
                <a:ext cx="171227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Moon</a:t>
                </a:r>
                <a:endParaRPr lang="en-GB" sz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grpSp>
            <p:nvGrpSpPr>
              <p:cNvPr id="14" name="Group 13"/>
              <p:cNvGrpSpPr/>
              <p:nvPr/>
            </p:nvGrpSpPr>
            <p:grpSpPr>
              <a:xfrm>
                <a:off x="5769205" y="3017070"/>
                <a:ext cx="4138550" cy="2049422"/>
                <a:chOff x="5769205" y="3017070"/>
                <a:chExt cx="4138550" cy="2049422"/>
              </a:xfrm>
            </p:grpSpPr>
            <p:grpSp>
              <p:nvGrpSpPr>
                <p:cNvPr id="10" name="Group 9"/>
                <p:cNvGrpSpPr/>
                <p:nvPr/>
              </p:nvGrpSpPr>
              <p:grpSpPr>
                <a:xfrm rot="1298258">
                  <a:off x="7437605" y="3386917"/>
                  <a:ext cx="2470150" cy="1679575"/>
                  <a:chOff x="5922942" y="1948460"/>
                  <a:chExt cx="2470150" cy="1679575"/>
                </a:xfrm>
              </p:grpSpPr>
              <p:sp>
                <p:nvSpPr>
                  <p:cNvPr id="9" name="Oval 8"/>
                  <p:cNvSpPr/>
                  <p:nvPr/>
                </p:nvSpPr>
                <p:spPr>
                  <a:xfrm rot="1224108">
                    <a:off x="5922942" y="1948460"/>
                    <a:ext cx="2470150" cy="1679575"/>
                  </a:xfrm>
                  <a:prstGeom prst="ellipse">
                    <a:avLst/>
                  </a:prstGeom>
                  <a:solidFill>
                    <a:srgbClr val="FDFDF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8" name="Group 7"/>
                  <p:cNvGrpSpPr/>
                  <p:nvPr/>
                </p:nvGrpSpPr>
                <p:grpSpPr>
                  <a:xfrm rot="1444772">
                    <a:off x="5997875" y="2485099"/>
                    <a:ext cx="1254957" cy="36000"/>
                    <a:chOff x="6631350" y="3065815"/>
                    <a:chExt cx="1254957" cy="36000"/>
                  </a:xfrm>
                </p:grpSpPr>
                <p:sp>
                  <p:nvSpPr>
                    <p:cNvPr id="21" name="Oval 20"/>
                    <p:cNvSpPr/>
                    <p:nvPr/>
                  </p:nvSpPr>
                  <p:spPr>
                    <a:xfrm rot="5400000">
                      <a:off x="7850307" y="3065815"/>
                      <a:ext cx="36000" cy="36000"/>
                    </a:xfrm>
                    <a:prstGeom prst="ellipse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 prstMaterial="matte">
                      <a:bevelT w="127000" h="127000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7" name="Oval 6"/>
                    <p:cNvSpPr/>
                    <p:nvPr/>
                  </p:nvSpPr>
                  <p:spPr>
                    <a:xfrm flipV="1">
                      <a:off x="6631350" y="3065815"/>
                      <a:ext cx="10800" cy="10800"/>
                    </a:xfrm>
                    <a:prstGeom prst="ellipse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  <p:sp>
              <p:nvSpPr>
                <p:cNvPr id="2" name="Right Arrow 1"/>
                <p:cNvSpPr/>
                <p:nvPr/>
              </p:nvSpPr>
              <p:spPr>
                <a:xfrm>
                  <a:off x="5769205" y="3949242"/>
                  <a:ext cx="2834536" cy="548852"/>
                </a:xfrm>
                <a:prstGeom prst="rightArrow">
                  <a:avLst>
                    <a:gd name="adj1" fmla="val 68504"/>
                    <a:gd name="adj2" fmla="val 50000"/>
                  </a:avLst>
                </a:prstGeom>
                <a:scene3d>
                  <a:camera prst="orthographicFront">
                    <a:rot lat="0" lon="0" rev="66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0" bIns="0" rtlCol="0" anchor="ctr"/>
                <a:lstStyle/>
                <a:p>
                  <a:pPr algn="ctr"/>
                  <a:r>
                    <a:rPr lang="en-GB" sz="1000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On this scale the Earth and Moon are</a:t>
                  </a:r>
                </a:p>
                <a:p>
                  <a:pPr algn="ctr"/>
                  <a:r>
                    <a:rPr lang="en-GB" sz="1000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forty-two whiteboards away</a:t>
                  </a:r>
                </a:p>
              </p:txBody>
            </p:sp>
            <p:sp>
              <p:nvSpPr>
                <p:cNvPr id="13" name="Down Arrow 12"/>
                <p:cNvSpPr/>
                <p:nvPr/>
              </p:nvSpPr>
              <p:spPr>
                <a:xfrm>
                  <a:off x="7792593" y="3017070"/>
                  <a:ext cx="114300" cy="260350"/>
                </a:xfrm>
                <a:prstGeom prst="down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6417228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154</TotalTime>
  <Words>187</Words>
  <Application>Microsoft Office PowerPoint</Application>
  <PresentationFormat>On-screen Show (4:3)</PresentationFormat>
  <Paragraphs>54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York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Fairhurst</dc:creator>
  <cp:lastModifiedBy>Andy Francis</cp:lastModifiedBy>
  <cp:revision>24</cp:revision>
  <dcterms:created xsi:type="dcterms:W3CDTF">2018-09-13T13:33:01Z</dcterms:created>
  <dcterms:modified xsi:type="dcterms:W3CDTF">2021-01-29T15:31:59Z</dcterms:modified>
</cp:coreProperties>
</file>